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7254875" cy="10383838"/>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71" userDrawn="1">
          <p15:clr>
            <a:srgbClr val="A4A3A4"/>
          </p15:clr>
        </p15:guide>
        <p15:guide id="2" pos="228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73" autoAdjust="0"/>
  </p:normalViewPr>
  <p:slideViewPr>
    <p:cSldViewPr>
      <p:cViewPr varScale="1">
        <p:scale>
          <a:sx n="49" d="100"/>
          <a:sy n="49" d="100"/>
        </p:scale>
        <p:origin x="2056" y="40"/>
      </p:cViewPr>
      <p:guideLst>
        <p:guide orient="horz" pos="3271"/>
        <p:guide pos="2285"/>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438EB1-9FCB-4A8E-944C-A1A69B35B7D9}" type="datetimeFigureOut">
              <a:rPr lang="da-DK" smtClean="0"/>
              <a:t>10-06-2024</a:t>
            </a:fld>
            <a:endParaRPr lang="da-DK"/>
          </a:p>
        </p:txBody>
      </p:sp>
      <p:sp>
        <p:nvSpPr>
          <p:cNvPr id="4" name="Pladsholder til diasbillede 3"/>
          <p:cNvSpPr>
            <a:spLocks noGrp="1" noRot="1" noChangeAspect="1"/>
          </p:cNvSpPr>
          <p:nvPr>
            <p:ph type="sldImg" idx="2"/>
          </p:nvPr>
        </p:nvSpPr>
        <p:spPr>
          <a:xfrm>
            <a:off x="2230438" y="685800"/>
            <a:ext cx="2397125"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76C978-3FAC-498E-BA3E-5BF7D7B25883}" type="slidenum">
              <a:rPr lang="da-DK" smtClean="0"/>
              <a:t>‹nr.›</a:t>
            </a:fld>
            <a:endParaRPr lang="da-DK"/>
          </a:p>
        </p:txBody>
      </p:sp>
    </p:spTree>
    <p:extLst>
      <p:ext uri="{BB962C8B-B14F-4D97-AF65-F5344CB8AC3E}">
        <p14:creationId xmlns:p14="http://schemas.microsoft.com/office/powerpoint/2010/main" val="1937677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2230438" y="685800"/>
            <a:ext cx="2397125" cy="3429000"/>
          </a:xfrm>
        </p:spPr>
      </p:sp>
      <p:sp>
        <p:nvSpPr>
          <p:cNvPr id="3" name="Pladsholder til noter 2"/>
          <p:cNvSpPr>
            <a:spLocks noGrp="1"/>
          </p:cNvSpPr>
          <p:nvPr>
            <p:ph type="body" idx="1"/>
          </p:nvPr>
        </p:nvSpPr>
        <p:spPr/>
        <p:txBody>
          <a:bodyPr/>
          <a:lstStyle/>
          <a:p>
            <a:r>
              <a:rPr lang="da-DK" dirty="0"/>
              <a:t>Indsæt præsentationens navn ved at vælge</a:t>
            </a:r>
            <a:r>
              <a:rPr lang="da-DK" baseline="0" dirty="0"/>
              <a:t> fanen Indsæt – Sidehoved og sidefod – sæt markering i ‘Sidefod’ - indtast præsentationens navn i tekstfeltet hertil og vælg ‘Anvend på alle’.</a:t>
            </a:r>
            <a:endParaRPr lang="da-DK" dirty="0"/>
          </a:p>
        </p:txBody>
      </p:sp>
      <p:sp>
        <p:nvSpPr>
          <p:cNvPr id="4" name="Pladsholder til diasnummer 3"/>
          <p:cNvSpPr>
            <a:spLocks noGrp="1"/>
          </p:cNvSpPr>
          <p:nvPr>
            <p:ph type="sldNum" sz="quarter" idx="10"/>
          </p:nvPr>
        </p:nvSpPr>
        <p:spPr/>
        <p:txBody>
          <a:bodyPr/>
          <a:lstStyle/>
          <a:p>
            <a:fld id="{6776C978-3FAC-498E-BA3E-5BF7D7B25883}" type="slidenum">
              <a:rPr lang="da-DK" smtClean="0"/>
              <a:t>2</a:t>
            </a:fld>
            <a:endParaRPr lang="da-DK"/>
          </a:p>
        </p:txBody>
      </p:sp>
    </p:spTree>
    <p:extLst>
      <p:ext uri="{BB962C8B-B14F-4D97-AF65-F5344CB8AC3E}">
        <p14:creationId xmlns:p14="http://schemas.microsoft.com/office/powerpoint/2010/main" val="19733963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399563" y="4540544"/>
            <a:ext cx="4455750" cy="2398367"/>
          </a:xfrm>
        </p:spPr>
        <p:txBody>
          <a:bodyPr anchor="t" anchorCtr="0">
            <a:normAutofit/>
          </a:bodyPr>
          <a:lstStyle>
            <a:lvl1pPr>
              <a:defRPr sz="3650"/>
            </a:lvl1pPr>
          </a:lstStyle>
          <a:p>
            <a:r>
              <a:rPr lang="da-DK"/>
              <a:t>Klik for at redigere titeltypografien i masteren</a:t>
            </a:r>
            <a:endParaRPr lang="da-DK" dirty="0"/>
          </a:p>
        </p:txBody>
      </p:sp>
    </p:spTree>
    <p:extLst>
      <p:ext uri="{BB962C8B-B14F-4D97-AF65-F5344CB8AC3E}">
        <p14:creationId xmlns:p14="http://schemas.microsoft.com/office/powerpoint/2010/main" val="372760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Titel 6"/>
          <p:cNvSpPr>
            <a:spLocks noGrp="1"/>
          </p:cNvSpPr>
          <p:nvPr>
            <p:ph type="title"/>
          </p:nvPr>
        </p:nvSpPr>
        <p:spPr/>
        <p:txBody>
          <a:bodyPr/>
          <a:lstStyle/>
          <a:p>
            <a:r>
              <a:rPr lang="da-DK"/>
              <a:t>Klik for at redigere titeltypografien i masteren</a:t>
            </a:r>
          </a:p>
        </p:txBody>
      </p:sp>
      <p:sp>
        <p:nvSpPr>
          <p:cNvPr id="8" name="Pladsholder til sidefod 7"/>
          <p:cNvSpPr>
            <a:spLocks noGrp="1"/>
          </p:cNvSpPr>
          <p:nvPr>
            <p:ph type="ftr" sz="quarter" idx="10"/>
          </p:nvPr>
        </p:nvSpPr>
        <p:spPr/>
        <p:txBody>
          <a:bodyPr/>
          <a:lstStyle/>
          <a:p>
            <a:endParaRPr lang="da-DK" dirty="0"/>
          </a:p>
        </p:txBody>
      </p:sp>
    </p:spTree>
    <p:extLst>
      <p:ext uri="{BB962C8B-B14F-4D97-AF65-F5344CB8AC3E}">
        <p14:creationId xmlns:p14="http://schemas.microsoft.com/office/powerpoint/2010/main" val="6511119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28438" y="392460"/>
            <a:ext cx="6398000" cy="790371"/>
          </a:xfrm>
          <a:prstGeom prst="rect">
            <a:avLst/>
          </a:prstGeom>
        </p:spPr>
        <p:txBody>
          <a:bodyPr vert="horz" lIns="0" tIns="0" rIns="0" bIns="0" rtlCol="0" anchor="ctr">
            <a:normAutofit/>
          </a:bodyPr>
          <a:lstStyle/>
          <a:p>
            <a:r>
              <a:rPr lang="da-DK" dirty="0"/>
              <a:t>Klik for at redigere i master</a:t>
            </a:r>
          </a:p>
        </p:txBody>
      </p:sp>
      <p:sp>
        <p:nvSpPr>
          <p:cNvPr id="3" name="Pladsholder til tekst 2"/>
          <p:cNvSpPr>
            <a:spLocks noGrp="1"/>
          </p:cNvSpPr>
          <p:nvPr>
            <p:ph type="body" idx="1"/>
          </p:nvPr>
        </p:nvSpPr>
        <p:spPr>
          <a:xfrm>
            <a:off x="428438" y="1689757"/>
            <a:ext cx="6398000" cy="7004321"/>
          </a:xfrm>
          <a:prstGeom prst="rect">
            <a:avLst/>
          </a:prstGeom>
        </p:spPr>
        <p:txBody>
          <a:bodyPr vert="horz" lIns="0" tIns="0" rIns="0" bIns="0" rtlCol="0">
            <a:normAutofit/>
          </a:bodyPr>
          <a:lstStyle/>
          <a:p>
            <a:pPr lvl="0"/>
            <a:r>
              <a:rPr lang="da-DK" dirty="0"/>
              <a:t>Klik for at redigere i master</a:t>
            </a:r>
          </a:p>
        </p:txBody>
      </p:sp>
      <p:sp>
        <p:nvSpPr>
          <p:cNvPr id="5" name="Pladsholder til sidefod 4"/>
          <p:cNvSpPr>
            <a:spLocks noGrp="1"/>
          </p:cNvSpPr>
          <p:nvPr>
            <p:ph type="ftr" sz="quarter" idx="3"/>
          </p:nvPr>
        </p:nvSpPr>
        <p:spPr>
          <a:xfrm>
            <a:off x="428438" y="9773345"/>
            <a:ext cx="2297377" cy="419714"/>
          </a:xfrm>
          <a:prstGeom prst="rect">
            <a:avLst/>
          </a:prstGeom>
        </p:spPr>
        <p:txBody>
          <a:bodyPr vert="horz" lIns="0" tIns="0" rIns="0" bIns="0" rtlCol="0" anchor="ctr"/>
          <a:lstStyle>
            <a:lvl1pPr algn="l">
              <a:defRPr sz="952">
                <a:solidFill>
                  <a:schemeClr val="tx1">
                    <a:tint val="75000"/>
                  </a:schemeClr>
                </a:solidFill>
              </a:defRPr>
            </a:lvl1pPr>
          </a:lstStyle>
          <a:p>
            <a:endParaRPr lang="da-DK" dirty="0"/>
          </a:p>
        </p:txBody>
      </p:sp>
    </p:spTree>
    <p:extLst>
      <p:ext uri="{BB962C8B-B14F-4D97-AF65-F5344CB8AC3E}">
        <p14:creationId xmlns:p14="http://schemas.microsoft.com/office/powerpoint/2010/main" val="1624341887"/>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725418" rtl="0" eaLnBrk="1" latinLnBrk="0" hangingPunct="1">
        <a:spcBef>
          <a:spcPct val="0"/>
        </a:spcBef>
        <a:buNone/>
        <a:defRPr sz="2222" kern="1200">
          <a:solidFill>
            <a:schemeClr val="tx1"/>
          </a:solidFill>
          <a:latin typeface="+mj-lt"/>
          <a:ea typeface="+mj-ea"/>
          <a:cs typeface="+mj-cs"/>
        </a:defRPr>
      </a:lvl1pPr>
    </p:titleStyle>
    <p:bodyStyle>
      <a:lvl1pPr marL="0" indent="0" algn="l" defTabSz="725418" rtl="0" eaLnBrk="1" latinLnBrk="0" hangingPunct="1">
        <a:spcBef>
          <a:spcPct val="20000"/>
        </a:spcBef>
        <a:buFont typeface="Arial" pitchFamily="34" charset="0"/>
        <a:buNone/>
        <a:defRPr sz="2222" kern="1200">
          <a:solidFill>
            <a:schemeClr val="tx1"/>
          </a:solidFill>
          <a:latin typeface="+mn-lt"/>
          <a:ea typeface="+mn-ea"/>
          <a:cs typeface="+mn-cs"/>
        </a:defRPr>
      </a:lvl1pPr>
      <a:lvl2pPr marL="362710" indent="0" algn="l" defTabSz="725418" rtl="0" eaLnBrk="1" latinLnBrk="0" hangingPunct="1">
        <a:spcBef>
          <a:spcPct val="20000"/>
        </a:spcBef>
        <a:buFont typeface="Arial" pitchFamily="34" charset="0"/>
        <a:buNone/>
        <a:defRPr sz="2222" kern="1200">
          <a:solidFill>
            <a:schemeClr val="tx1"/>
          </a:solidFill>
          <a:latin typeface="+mn-lt"/>
          <a:ea typeface="+mn-ea"/>
          <a:cs typeface="+mn-cs"/>
        </a:defRPr>
      </a:lvl2pPr>
      <a:lvl3pPr marL="725418" indent="0" algn="l" defTabSz="725418" rtl="0" eaLnBrk="1" latinLnBrk="0" hangingPunct="1">
        <a:spcBef>
          <a:spcPct val="20000"/>
        </a:spcBef>
        <a:buFont typeface="Arial" pitchFamily="34" charset="0"/>
        <a:buNone/>
        <a:defRPr sz="1904" kern="1200">
          <a:solidFill>
            <a:schemeClr val="tx1"/>
          </a:solidFill>
          <a:latin typeface="+mn-lt"/>
          <a:ea typeface="+mn-ea"/>
          <a:cs typeface="+mn-cs"/>
        </a:defRPr>
      </a:lvl3pPr>
      <a:lvl4pPr marL="1088128" indent="0" algn="l" defTabSz="725418" rtl="0" eaLnBrk="1" latinLnBrk="0" hangingPunct="1">
        <a:spcBef>
          <a:spcPct val="20000"/>
        </a:spcBef>
        <a:buFont typeface="Arial" pitchFamily="34" charset="0"/>
        <a:buNone/>
        <a:defRPr sz="1587" kern="1200">
          <a:solidFill>
            <a:schemeClr val="tx1"/>
          </a:solidFill>
          <a:latin typeface="+mn-lt"/>
          <a:ea typeface="+mn-ea"/>
          <a:cs typeface="+mn-cs"/>
        </a:defRPr>
      </a:lvl4pPr>
      <a:lvl5pPr marL="1450837" indent="0" algn="l" defTabSz="725418" rtl="0" eaLnBrk="1" latinLnBrk="0" hangingPunct="1">
        <a:spcBef>
          <a:spcPct val="20000"/>
        </a:spcBef>
        <a:buFont typeface="Arial" pitchFamily="34" charset="0"/>
        <a:buNone/>
        <a:defRPr sz="1587" kern="1200">
          <a:solidFill>
            <a:schemeClr val="tx1"/>
          </a:solidFill>
          <a:latin typeface="+mn-lt"/>
          <a:ea typeface="+mn-ea"/>
          <a:cs typeface="+mn-cs"/>
        </a:defRPr>
      </a:lvl5pPr>
      <a:lvl6pPr marL="1994900" indent="-181354" algn="l" defTabSz="725418" rtl="0" eaLnBrk="1" latinLnBrk="0" hangingPunct="1">
        <a:spcBef>
          <a:spcPct val="20000"/>
        </a:spcBef>
        <a:buFont typeface="Arial" pitchFamily="34" charset="0"/>
        <a:buChar char="•"/>
        <a:defRPr sz="1587" kern="1200">
          <a:solidFill>
            <a:schemeClr val="tx1"/>
          </a:solidFill>
          <a:latin typeface="+mn-lt"/>
          <a:ea typeface="+mn-ea"/>
          <a:cs typeface="+mn-cs"/>
        </a:defRPr>
      </a:lvl6pPr>
      <a:lvl7pPr marL="2357610" indent="-181354" algn="l" defTabSz="725418" rtl="0" eaLnBrk="1" latinLnBrk="0" hangingPunct="1">
        <a:spcBef>
          <a:spcPct val="20000"/>
        </a:spcBef>
        <a:buFont typeface="Arial" pitchFamily="34" charset="0"/>
        <a:buChar char="•"/>
        <a:defRPr sz="1587" kern="1200">
          <a:solidFill>
            <a:schemeClr val="tx1"/>
          </a:solidFill>
          <a:latin typeface="+mn-lt"/>
          <a:ea typeface="+mn-ea"/>
          <a:cs typeface="+mn-cs"/>
        </a:defRPr>
      </a:lvl7pPr>
      <a:lvl8pPr marL="2720319" indent="-181354" algn="l" defTabSz="725418" rtl="0" eaLnBrk="1" latinLnBrk="0" hangingPunct="1">
        <a:spcBef>
          <a:spcPct val="20000"/>
        </a:spcBef>
        <a:buFont typeface="Arial" pitchFamily="34" charset="0"/>
        <a:buChar char="•"/>
        <a:defRPr sz="1587" kern="1200">
          <a:solidFill>
            <a:schemeClr val="tx1"/>
          </a:solidFill>
          <a:latin typeface="+mn-lt"/>
          <a:ea typeface="+mn-ea"/>
          <a:cs typeface="+mn-cs"/>
        </a:defRPr>
      </a:lvl8pPr>
      <a:lvl9pPr marL="3083028" indent="-181354" algn="l" defTabSz="725418" rtl="0" eaLnBrk="1" latinLnBrk="0" hangingPunct="1">
        <a:spcBef>
          <a:spcPct val="20000"/>
        </a:spcBef>
        <a:buFont typeface="Arial" pitchFamily="34" charset="0"/>
        <a:buChar char="•"/>
        <a:defRPr sz="1587" kern="1200">
          <a:solidFill>
            <a:schemeClr val="tx1"/>
          </a:solidFill>
          <a:latin typeface="+mn-lt"/>
          <a:ea typeface="+mn-ea"/>
          <a:cs typeface="+mn-cs"/>
        </a:defRPr>
      </a:lvl9pPr>
    </p:bodyStyle>
    <p:otherStyle>
      <a:defPPr>
        <a:defRPr lang="da-DK"/>
      </a:defPPr>
      <a:lvl1pPr marL="0" algn="l" defTabSz="725418" rtl="0" eaLnBrk="1" latinLnBrk="0" hangingPunct="1">
        <a:defRPr sz="1428" kern="1200">
          <a:solidFill>
            <a:schemeClr val="tx1"/>
          </a:solidFill>
          <a:latin typeface="+mn-lt"/>
          <a:ea typeface="+mn-ea"/>
          <a:cs typeface="+mn-cs"/>
        </a:defRPr>
      </a:lvl1pPr>
      <a:lvl2pPr marL="362710" algn="l" defTabSz="725418" rtl="0" eaLnBrk="1" latinLnBrk="0" hangingPunct="1">
        <a:defRPr sz="1428" kern="1200">
          <a:solidFill>
            <a:schemeClr val="tx1"/>
          </a:solidFill>
          <a:latin typeface="+mn-lt"/>
          <a:ea typeface="+mn-ea"/>
          <a:cs typeface="+mn-cs"/>
        </a:defRPr>
      </a:lvl2pPr>
      <a:lvl3pPr marL="725418" algn="l" defTabSz="725418" rtl="0" eaLnBrk="1" latinLnBrk="0" hangingPunct="1">
        <a:defRPr sz="1428" kern="1200">
          <a:solidFill>
            <a:schemeClr val="tx1"/>
          </a:solidFill>
          <a:latin typeface="+mn-lt"/>
          <a:ea typeface="+mn-ea"/>
          <a:cs typeface="+mn-cs"/>
        </a:defRPr>
      </a:lvl3pPr>
      <a:lvl4pPr marL="1088128" algn="l" defTabSz="725418" rtl="0" eaLnBrk="1" latinLnBrk="0" hangingPunct="1">
        <a:defRPr sz="1428" kern="1200">
          <a:solidFill>
            <a:schemeClr val="tx1"/>
          </a:solidFill>
          <a:latin typeface="+mn-lt"/>
          <a:ea typeface="+mn-ea"/>
          <a:cs typeface="+mn-cs"/>
        </a:defRPr>
      </a:lvl4pPr>
      <a:lvl5pPr marL="1450837" algn="l" defTabSz="725418" rtl="0" eaLnBrk="1" latinLnBrk="0" hangingPunct="1">
        <a:defRPr sz="1428" kern="1200">
          <a:solidFill>
            <a:schemeClr val="tx1"/>
          </a:solidFill>
          <a:latin typeface="+mn-lt"/>
          <a:ea typeface="+mn-ea"/>
          <a:cs typeface="+mn-cs"/>
        </a:defRPr>
      </a:lvl5pPr>
      <a:lvl6pPr marL="1813546" algn="l" defTabSz="725418" rtl="0" eaLnBrk="1" latinLnBrk="0" hangingPunct="1">
        <a:defRPr sz="1428" kern="1200">
          <a:solidFill>
            <a:schemeClr val="tx1"/>
          </a:solidFill>
          <a:latin typeface="+mn-lt"/>
          <a:ea typeface="+mn-ea"/>
          <a:cs typeface="+mn-cs"/>
        </a:defRPr>
      </a:lvl6pPr>
      <a:lvl7pPr marL="2176254" algn="l" defTabSz="725418" rtl="0" eaLnBrk="1" latinLnBrk="0" hangingPunct="1">
        <a:defRPr sz="1428" kern="1200">
          <a:solidFill>
            <a:schemeClr val="tx1"/>
          </a:solidFill>
          <a:latin typeface="+mn-lt"/>
          <a:ea typeface="+mn-ea"/>
          <a:cs typeface="+mn-cs"/>
        </a:defRPr>
      </a:lvl7pPr>
      <a:lvl8pPr marL="2538965" algn="l" defTabSz="725418" rtl="0" eaLnBrk="1" latinLnBrk="0" hangingPunct="1">
        <a:defRPr sz="1428" kern="1200">
          <a:solidFill>
            <a:schemeClr val="tx1"/>
          </a:solidFill>
          <a:latin typeface="+mn-lt"/>
          <a:ea typeface="+mn-ea"/>
          <a:cs typeface="+mn-cs"/>
        </a:defRPr>
      </a:lvl8pPr>
      <a:lvl9pPr marL="2901674" algn="l" defTabSz="725418" rtl="0" eaLnBrk="1" latinLnBrk="0" hangingPunct="1">
        <a:defRPr sz="142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pPr algn="ctr"/>
            <a:r>
              <a:rPr lang="en-US" dirty="0"/>
              <a:t>Glostrup </a:t>
            </a:r>
            <a:r>
              <a:rPr lang="en-US" dirty="0" err="1"/>
              <a:t>Kommunes</a:t>
            </a:r>
            <a:r>
              <a:rPr lang="en-US" dirty="0"/>
              <a:t> </a:t>
            </a:r>
            <a:r>
              <a:rPr lang="en-US" dirty="0" err="1"/>
              <a:t>beskæftigelsespolitik</a:t>
            </a:r>
            <a:r>
              <a:rPr lang="en-US" dirty="0"/>
              <a:t> </a:t>
            </a:r>
            <a:br>
              <a:rPr lang="en-US" dirty="0"/>
            </a:br>
            <a:r>
              <a:rPr lang="en-US" dirty="0"/>
              <a:t>2024-28</a:t>
            </a:r>
            <a:endParaRPr lang="da-DK" dirty="0"/>
          </a:p>
        </p:txBody>
      </p:sp>
    </p:spTree>
    <p:extLst>
      <p:ext uri="{BB962C8B-B14F-4D97-AF65-F5344CB8AC3E}">
        <p14:creationId xmlns:p14="http://schemas.microsoft.com/office/powerpoint/2010/main" val="1440678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p:cNvSpPr>
            <a:spLocks noGrp="1"/>
          </p:cNvSpPr>
          <p:nvPr>
            <p:ph idx="1"/>
          </p:nvPr>
        </p:nvSpPr>
        <p:spPr>
          <a:xfrm>
            <a:off x="428438" y="1689757"/>
            <a:ext cx="6398000" cy="7822642"/>
          </a:xfrm>
        </p:spPr>
        <p:txBody>
          <a:bodyPr>
            <a:normAutofit/>
          </a:bodyPr>
          <a:lstStyle/>
          <a:p>
            <a:r>
              <a:rPr lang="da-DK" sz="1600" dirty="0">
                <a:effectLst/>
                <a:latin typeface="Calibri" panose="020F0502020204030204" pitchFamily="34" charset="0"/>
                <a:ea typeface="Calibri" panose="020F0502020204030204" pitchFamily="34" charset="0"/>
              </a:rPr>
              <a:t>I en tid præget af konstant forandring og udfordringer på arbejdsmarkedet er det afgørende, at vores beskæftigelsespolitik er proaktiv og fremsynet. Vi står over for en dobbelt opgave: at støtte de borgere, der i øjeblikket er ledige, samtidig med at vi aktivt arbejder på at forebygge fremtidig ledighed. Dette kræver en tilgang, hvor erhvervssamarbejde og tidlig indsats spiller en central rolle.</a:t>
            </a:r>
          </a:p>
          <a:p>
            <a:r>
              <a:rPr lang="da-DK" sz="1600" dirty="0">
                <a:effectLst/>
                <a:latin typeface="Calibri" panose="020F0502020204030204" pitchFamily="34" charset="0"/>
                <a:ea typeface="Calibri" panose="020F0502020204030204" pitchFamily="34" charset="0"/>
              </a:rPr>
              <a:t> </a:t>
            </a:r>
          </a:p>
          <a:p>
            <a:r>
              <a:rPr lang="da-DK" sz="1600" dirty="0">
                <a:effectLst/>
                <a:latin typeface="Calibri" panose="020F0502020204030204" pitchFamily="34" charset="0"/>
                <a:ea typeface="Calibri" panose="020F0502020204030204" pitchFamily="34" charset="0"/>
              </a:rPr>
              <a:t>Vores beskæftigelsespolitik bygger på en stærk tro på borgernes potentiale. Derfor arbejder vi for, at alle kan få et aktivt, selvstændigt og meningsfuldt liv. Vi tror også på, at det har afgørende positiv betydning for et godt liv at være en del af arbejdsfællesskabet. Vores beskæftigelsesindsats sigter derfor mod at understøtte et sundt arbejdsmarked, hvor flest mulige af kommunens borgerne forsørger sig selv og har et godt arbejdsliv. </a:t>
            </a:r>
          </a:p>
          <a:p>
            <a:r>
              <a:rPr lang="da-DK" sz="1600" dirty="0">
                <a:effectLst/>
                <a:latin typeface="Calibri" panose="020F0502020204030204" pitchFamily="34" charset="0"/>
                <a:ea typeface="Calibri" panose="020F0502020204030204" pitchFamily="34" charset="0"/>
              </a:rPr>
              <a:t> </a:t>
            </a:r>
          </a:p>
          <a:p>
            <a:r>
              <a:rPr lang="da-DK" sz="1600" dirty="0">
                <a:effectLst/>
                <a:latin typeface="Calibri" panose="020F0502020204030204" pitchFamily="34" charset="0"/>
                <a:ea typeface="Calibri" panose="020F0502020204030204" pitchFamily="34" charset="0"/>
              </a:rPr>
              <a:t>Glostrup Kommunes beskæftigelsespolitik for 2024-2028 har fem temaer; virksomhedssamarbejde, jobparate borgere, borgere længere fra job, unge der ikke er i gang samt seniorer. Vi skal bidrage til, at virksomhederne kan få og fastholde den arbejdskraft og de kompetencer, de efterspørger, og understøtte et sundt arbejdsmarked i tæt samarbejde med skoler og erhvervsliv. Vi skal møde borgerne, hvor de er, og give dem den individuelle hjælp de behøver for at komme i lønnet beskæftigelse – uanset om de er tæt på eller langt fra arbejdsmarkedet. Vi skal sikre, at unge motiveres til uddannelse og får en stærk tilknytning til arbejdsmarkedet fra starten af deres arbejdsliv. Sidst men ikke mindst skal vi skabe endnu bedre rammer for de seniorer, der kan og ønsker at forblive på arbejdsmarkedet.</a:t>
            </a:r>
          </a:p>
          <a:p>
            <a:endParaRPr lang="da-DK" dirty="0"/>
          </a:p>
        </p:txBody>
      </p:sp>
      <p:sp>
        <p:nvSpPr>
          <p:cNvPr id="3" name="Titel 2"/>
          <p:cNvSpPr>
            <a:spLocks noGrp="1"/>
          </p:cNvSpPr>
          <p:nvPr>
            <p:ph type="title"/>
          </p:nvPr>
        </p:nvSpPr>
        <p:spPr/>
        <p:txBody>
          <a:bodyPr/>
          <a:lstStyle/>
          <a:p>
            <a:r>
              <a:rPr lang="en-US" dirty="0" err="1"/>
              <a:t>Beskæftigelsespolitik</a:t>
            </a:r>
            <a:r>
              <a:rPr lang="en-US" dirty="0"/>
              <a:t> 2024-28</a:t>
            </a:r>
            <a:endParaRPr lang="da-DK" dirty="0"/>
          </a:p>
        </p:txBody>
      </p:sp>
    </p:spTree>
    <p:extLst>
      <p:ext uri="{BB962C8B-B14F-4D97-AF65-F5344CB8AC3E}">
        <p14:creationId xmlns:p14="http://schemas.microsoft.com/office/powerpoint/2010/main" val="1439621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0988DF94-5997-6E30-9EC1-232606A61267}"/>
              </a:ext>
            </a:extLst>
          </p:cNvPr>
          <p:cNvSpPr>
            <a:spLocks noGrp="1"/>
          </p:cNvSpPr>
          <p:nvPr>
            <p:ph idx="1"/>
          </p:nvPr>
        </p:nvSpPr>
        <p:spPr>
          <a:xfrm>
            <a:off x="428438" y="1689757"/>
            <a:ext cx="6398000" cy="8398706"/>
          </a:xfrm>
        </p:spPr>
        <p:txBody>
          <a:bodyPr>
            <a:noAutofit/>
          </a:bodyPr>
          <a:lstStyle/>
          <a:p>
            <a:r>
              <a:rPr lang="da-DK" sz="1600" dirty="0">
                <a:effectLst/>
                <a:latin typeface="Calibri" panose="020F0502020204030204" pitchFamily="34" charset="0"/>
                <a:ea typeface="Calibri" panose="020F0502020204030204" pitchFamily="34" charset="0"/>
              </a:rPr>
              <a:t> En hovedopgave i beskæftigelsesindsatsen er at sikre, at virksomhederne får den nødvendige arbejdskraft. </a:t>
            </a:r>
            <a:br>
              <a:rPr lang="da-DK" sz="1600" dirty="0">
                <a:effectLst/>
                <a:latin typeface="Calibri" panose="020F0502020204030204" pitchFamily="34" charset="0"/>
                <a:ea typeface="Calibri" panose="020F0502020204030204" pitchFamily="34" charset="0"/>
              </a:rPr>
            </a:br>
            <a:r>
              <a:rPr lang="da-DK" sz="1600" dirty="0">
                <a:effectLst/>
                <a:latin typeface="Calibri" panose="020F0502020204030204" pitchFamily="34" charset="0"/>
                <a:ea typeface="Calibri" panose="020F0502020204030204" pitchFamily="34" charset="0"/>
              </a:rPr>
              <a:t>Samtidig er virksomhederne vigtige medspillere, når det handler om at fastholde og øge beskæftigelsen helt generelt. </a:t>
            </a:r>
          </a:p>
          <a:p>
            <a:r>
              <a:rPr lang="da-DK" sz="1600" dirty="0">
                <a:effectLst/>
                <a:latin typeface="Calibri" panose="020F0502020204030204" pitchFamily="34" charset="0"/>
                <a:ea typeface="Calibri" panose="020F0502020204030204" pitchFamily="34" charset="0"/>
              </a:rPr>
              <a:t> </a:t>
            </a:r>
          </a:p>
          <a:p>
            <a:r>
              <a:rPr lang="da-DK" sz="1600" dirty="0">
                <a:effectLst/>
                <a:latin typeface="Calibri" panose="020F0502020204030204" pitchFamily="34" charset="0"/>
                <a:ea typeface="Calibri" panose="020F0502020204030204" pitchFamily="34" charset="0"/>
              </a:rPr>
              <a:t>I Glostrup Kommune har vi et prioriteret og tæt samarbejde med virksomhederne, særligt de lokale virksomheder, understøttet af både vores erhvervsambassadør og vores </a:t>
            </a:r>
            <a:r>
              <a:rPr lang="da-DK" sz="1600" dirty="0" err="1">
                <a:effectLst/>
                <a:latin typeface="Calibri" panose="020F0502020204030204" pitchFamily="34" charset="0"/>
                <a:ea typeface="Calibri" panose="020F0502020204030204" pitchFamily="34" charset="0"/>
              </a:rPr>
              <a:t>virksomhedsservice</a:t>
            </a:r>
            <a:r>
              <a:rPr lang="da-DK" sz="1600" dirty="0">
                <a:effectLst/>
                <a:latin typeface="Calibri" panose="020F0502020204030204" pitchFamily="34" charset="0"/>
                <a:ea typeface="Calibri" panose="020F0502020204030204" pitchFamily="34" charset="0"/>
              </a:rPr>
              <a:t>. Vi afsøger systematisk arbejdsmarkedets behov, og matcher effektivt med ledige kandidater. Hvis der ikke er match mellem behov og kvalifikationer, understøtter vi relevant opkvalificering, og gerne i tæt samarbejde med virksomhederne. Vi prioriterer samtidig fastholdelsesindsatsen overfor borgere, der er sygemeldte gennem tidlig og tæt opfølgning med både sygemeldte og virksomheder, for at sikre hurtig tilbagevenden til virksomhederne.</a:t>
            </a:r>
          </a:p>
          <a:p>
            <a:r>
              <a:rPr lang="da-DK" sz="1600" dirty="0">
                <a:effectLst/>
                <a:latin typeface="Calibri" panose="020F0502020204030204" pitchFamily="34" charset="0"/>
                <a:ea typeface="Calibri" panose="020F0502020204030204" pitchFamily="34" charset="0"/>
              </a:rPr>
              <a:t> </a:t>
            </a:r>
          </a:p>
          <a:p>
            <a:r>
              <a:rPr lang="da-DK" sz="1600" dirty="0">
                <a:effectLst/>
                <a:latin typeface="Calibri" panose="020F0502020204030204" pitchFamily="34" charset="0"/>
                <a:ea typeface="Calibri" panose="020F0502020204030204" pitchFamily="34" charset="0"/>
              </a:rPr>
              <a:t>Vi har et særligt fokus på at hjælpe udsatte borgere tilbage på sporet, og et tæt samarbejde med virksomhederne er afgørende for at lykkes. Derfor hjælper vi virksomhederne med at tage et socialt ansvar og skabe rummelige arbejdspladser med plads til mange forskellige mennesker. Det gør vi gennem vejledning om muligheder for f.eks. hjælpemidler, kompenserende ordninger og sporskifte. Formålet er at gøre det nemt og overskueligt for virksomhederne at tage et socialt ansvar, og samtidig hjælpe virksomhederne med at fastholde deres arbejdskraft.  </a:t>
            </a:r>
          </a:p>
          <a:p>
            <a:r>
              <a:rPr lang="da-DK" sz="1600" dirty="0">
                <a:effectLst/>
                <a:latin typeface="Calibri" panose="020F0502020204030204" pitchFamily="34" charset="0"/>
                <a:ea typeface="Calibri" panose="020F0502020204030204" pitchFamily="34" charset="0"/>
              </a:rPr>
              <a:t> </a:t>
            </a:r>
          </a:p>
          <a:p>
            <a:r>
              <a:rPr lang="da-DK" sz="1600" i="1" dirty="0">
                <a:effectLst/>
                <a:latin typeface="Calibri" panose="020F0502020204030204" pitchFamily="34" charset="0"/>
                <a:ea typeface="Calibri" panose="020F0502020204030204" pitchFamily="34" charset="0"/>
              </a:rPr>
              <a:t>Helt kort sagt: Virksomhederne er vores vigtigste samarbejdspartnere i beskæftigelsesindsatsen. </a:t>
            </a:r>
            <a:endParaRPr lang="da-DK" sz="1600" dirty="0">
              <a:effectLst/>
              <a:latin typeface="Calibri" panose="020F0502020204030204" pitchFamily="34" charset="0"/>
              <a:ea typeface="Calibri" panose="020F0502020204030204" pitchFamily="34" charset="0"/>
            </a:endParaRPr>
          </a:p>
          <a:p>
            <a:endParaRPr lang="da-DK" sz="1800" dirty="0"/>
          </a:p>
        </p:txBody>
      </p:sp>
      <p:sp>
        <p:nvSpPr>
          <p:cNvPr id="3" name="Titel 2">
            <a:extLst>
              <a:ext uri="{FF2B5EF4-FFF2-40B4-BE49-F238E27FC236}">
                <a16:creationId xmlns:a16="http://schemas.microsoft.com/office/drawing/2014/main" id="{11B0F27C-4D4C-BD7C-9B17-5A1183C57220}"/>
              </a:ext>
            </a:extLst>
          </p:cNvPr>
          <p:cNvSpPr>
            <a:spLocks noGrp="1"/>
          </p:cNvSpPr>
          <p:nvPr>
            <p:ph type="title"/>
          </p:nvPr>
        </p:nvSpPr>
        <p:spPr/>
        <p:txBody>
          <a:bodyPr/>
          <a:lstStyle/>
          <a:p>
            <a:r>
              <a:rPr lang="da-DK" dirty="0"/>
              <a:t>1. virksomhedssamarbejde</a:t>
            </a:r>
          </a:p>
        </p:txBody>
      </p:sp>
    </p:spTree>
    <p:extLst>
      <p:ext uri="{BB962C8B-B14F-4D97-AF65-F5344CB8AC3E}">
        <p14:creationId xmlns:p14="http://schemas.microsoft.com/office/powerpoint/2010/main" val="3729318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6C9296A4-B9B6-0323-A13F-FC8E828E7794}"/>
              </a:ext>
            </a:extLst>
          </p:cNvPr>
          <p:cNvSpPr>
            <a:spLocks noGrp="1"/>
          </p:cNvSpPr>
          <p:nvPr>
            <p:ph idx="1"/>
          </p:nvPr>
        </p:nvSpPr>
        <p:spPr/>
        <p:txBody>
          <a:bodyPr>
            <a:normAutofit fontScale="92500"/>
          </a:bodyPr>
          <a:lstStyle/>
          <a:p>
            <a:r>
              <a:rPr lang="da-DK" sz="1700" dirty="0">
                <a:effectLst/>
                <a:latin typeface="Calibri" panose="020F0502020204030204" pitchFamily="34" charset="0"/>
                <a:ea typeface="Calibri" panose="020F0502020204030204" pitchFamily="34" charset="0"/>
              </a:rPr>
              <a:t>Borgere, som er klar til at træde ind på arbejdsmarkedet, skal hurtigst muligt i job. Vi tilbyder derfor allerede fra borgernes første møde relevante jobmuligheder. Vi har den forventning, at jobparate borgere står til rådighed og selv gør en stor indsats for at komme i job. Det understøtter vi med let tilgængelige digitale værktøjer, hjælp til cv, individuelle samtaler og jobsparring. Vi kan ikke altid matche til drømmejobbet, og derfor arbejder vi med alternative </a:t>
            </a:r>
            <a:r>
              <a:rPr lang="da-DK" sz="1700" dirty="0" err="1">
                <a:effectLst/>
                <a:latin typeface="Calibri" panose="020F0502020204030204" pitchFamily="34" charset="0"/>
                <a:ea typeface="Calibri" panose="020F0502020204030204" pitchFamily="34" charset="0"/>
              </a:rPr>
              <a:t>jobmål</a:t>
            </a:r>
            <a:r>
              <a:rPr lang="da-DK" sz="1700" b="1" dirty="0">
                <a:effectLst/>
                <a:latin typeface="Calibri" panose="020F0502020204030204" pitchFamily="34" charset="0"/>
                <a:ea typeface="Calibri" panose="020F0502020204030204" pitchFamily="34" charset="0"/>
              </a:rPr>
              <a:t> </a:t>
            </a:r>
            <a:r>
              <a:rPr lang="da-DK" sz="1700" dirty="0">
                <a:effectLst/>
                <a:latin typeface="Calibri" panose="020F0502020204030204" pitchFamily="34" charset="0"/>
                <a:ea typeface="Calibri" panose="020F0502020204030204" pitchFamily="34" charset="0"/>
              </a:rPr>
              <a:t>og troen på, at et hvilket som helst job er bedre end ledighed, og altid kan betragtes som et skridt i den rigtige retning. </a:t>
            </a:r>
            <a:br>
              <a:rPr lang="da-DK" sz="1700" dirty="0">
                <a:effectLst/>
                <a:latin typeface="Calibri" panose="020F0502020204030204" pitchFamily="34" charset="0"/>
                <a:ea typeface="Calibri" panose="020F0502020204030204" pitchFamily="34" charset="0"/>
              </a:rPr>
            </a:br>
            <a:endParaRPr lang="da-DK" sz="1700" dirty="0">
              <a:effectLst/>
              <a:latin typeface="Calibri" panose="020F0502020204030204" pitchFamily="34" charset="0"/>
              <a:ea typeface="Calibri" panose="020F0502020204030204" pitchFamily="34" charset="0"/>
            </a:endParaRPr>
          </a:p>
          <a:p>
            <a:r>
              <a:rPr lang="da-DK" sz="1700" dirty="0">
                <a:effectLst/>
                <a:latin typeface="Calibri" panose="020F0502020204030204" pitchFamily="34" charset="0"/>
                <a:ea typeface="Calibri" panose="020F0502020204030204" pitchFamily="34" charset="0"/>
              </a:rPr>
              <a:t>Vi arbejder systematisk sammen med a-kasserne med henblik på at skabe gode og effektive overgange, så jobsøgningen ikke går i stå, når borgerens sag overgår fra a-kasse til kommune, og i indsatsen bruger vi tidlige samtaler og virksomhedsrettede tilbud, fordi vi ved, at det har den bedste effekt. </a:t>
            </a: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Foruden den tidlige intensive indsats har vi et stort fokus på de jobparate borgere, der ikke kommer i job med det samme, og som derfor er i risiko for at blive langtidsledige. Vi følger systematisk op med individuelt tilrettelagte virksomhedsrettede indsatser for de borgere, der ikke er kommet i job efter tre måneders ledighed, og med ekstra støtte til borgergrupper, der kan have særligt behov for det. Det kan være nyuddannede, som skal have hjælp til at finde første job eller seniorer, som har arbejdet mange år i samme job og kan have behov for opkvalificering for at komme videre i et nyt job – måske inden for et nyt fag.</a:t>
            </a:r>
          </a:p>
          <a:p>
            <a:r>
              <a:rPr lang="da-DK" sz="1700" i="1" dirty="0">
                <a:effectLst/>
                <a:latin typeface="Calibri" panose="020F0502020204030204" pitchFamily="34" charset="0"/>
                <a:ea typeface="Calibri" panose="020F0502020204030204" pitchFamily="34" charset="0"/>
              </a:rPr>
              <a:t> </a:t>
            </a:r>
            <a:endParaRPr lang="da-DK" sz="1700" dirty="0">
              <a:effectLst/>
              <a:latin typeface="Calibri" panose="020F0502020204030204" pitchFamily="34" charset="0"/>
              <a:ea typeface="Calibri" panose="020F0502020204030204" pitchFamily="34" charset="0"/>
            </a:endParaRPr>
          </a:p>
          <a:p>
            <a:r>
              <a:rPr lang="da-DK" sz="1700" i="1" dirty="0">
                <a:effectLst/>
                <a:latin typeface="Calibri" panose="020F0502020204030204" pitchFamily="34" charset="0"/>
                <a:ea typeface="Calibri" panose="020F0502020204030204" pitchFamily="34" charset="0"/>
              </a:rPr>
              <a:t>Helt kort sagt: Jobparate borgere skal hurtigt tilbage i job, og vi sikrer dette via målrettet jobformidling og individuelt understøttende indsatser.</a:t>
            </a:r>
            <a:endParaRPr lang="da-DK" sz="1700" dirty="0">
              <a:effectLst/>
              <a:latin typeface="Calibri" panose="020F0502020204030204" pitchFamily="34" charset="0"/>
              <a:ea typeface="Calibri" panose="020F0502020204030204" pitchFamily="34" charset="0"/>
            </a:endParaRPr>
          </a:p>
          <a:p>
            <a:endParaRPr lang="da-DK" dirty="0"/>
          </a:p>
        </p:txBody>
      </p:sp>
      <p:sp>
        <p:nvSpPr>
          <p:cNvPr id="3" name="Titel 2">
            <a:extLst>
              <a:ext uri="{FF2B5EF4-FFF2-40B4-BE49-F238E27FC236}">
                <a16:creationId xmlns:a16="http://schemas.microsoft.com/office/drawing/2014/main" id="{81FD6085-8B2A-EC4D-5B36-D298A6BE0546}"/>
              </a:ext>
            </a:extLst>
          </p:cNvPr>
          <p:cNvSpPr>
            <a:spLocks noGrp="1"/>
          </p:cNvSpPr>
          <p:nvPr>
            <p:ph type="title"/>
          </p:nvPr>
        </p:nvSpPr>
        <p:spPr/>
        <p:txBody>
          <a:bodyPr/>
          <a:lstStyle/>
          <a:p>
            <a:r>
              <a:rPr lang="da-DK" dirty="0"/>
              <a:t>2. Jobparate borgere</a:t>
            </a:r>
          </a:p>
        </p:txBody>
      </p:sp>
    </p:spTree>
    <p:extLst>
      <p:ext uri="{BB962C8B-B14F-4D97-AF65-F5344CB8AC3E}">
        <p14:creationId xmlns:p14="http://schemas.microsoft.com/office/powerpoint/2010/main" val="247785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E8604A0E-8415-F528-A0BB-A46B424942F3}"/>
              </a:ext>
            </a:extLst>
          </p:cNvPr>
          <p:cNvSpPr>
            <a:spLocks noGrp="1"/>
          </p:cNvSpPr>
          <p:nvPr>
            <p:ph idx="1"/>
          </p:nvPr>
        </p:nvSpPr>
        <p:spPr/>
        <p:txBody>
          <a:bodyPr>
            <a:normAutofit fontScale="25000" lnSpcReduction="20000"/>
          </a:bodyPr>
          <a:lstStyle/>
          <a:p>
            <a:r>
              <a:rPr lang="da-DK" sz="6400" dirty="0">
                <a:effectLst/>
                <a:latin typeface="Calibri" panose="020F0502020204030204" pitchFamily="34" charset="0"/>
                <a:ea typeface="Calibri" panose="020F0502020204030204" pitchFamily="34" charset="0"/>
              </a:rPr>
              <a:t>Vi mener, at alle voksne, som udgangspunkt, skal være en del af arbejdsfællesskabet, og vi tror på, at alle har potentialer og et ønske om at kunne bidrage og forsørge sig selv helt eller delvist. Det er vigtigt for den enkeltes selvforståelse og for familiens trivsel.</a:t>
            </a:r>
          </a:p>
          <a:p>
            <a:r>
              <a:rPr lang="da-DK" sz="6400" dirty="0">
                <a:effectLst/>
                <a:latin typeface="Calibri" panose="020F0502020204030204" pitchFamily="34" charset="0"/>
                <a:ea typeface="Calibri" panose="020F0502020204030204" pitchFamily="34" charset="0"/>
              </a:rPr>
              <a:t> </a:t>
            </a:r>
          </a:p>
          <a:p>
            <a:r>
              <a:rPr lang="da-DK" sz="6400" dirty="0">
                <a:effectLst/>
                <a:latin typeface="Calibri" panose="020F0502020204030204" pitchFamily="34" charset="0"/>
                <a:ea typeface="Calibri" panose="020F0502020204030204" pitchFamily="34" charset="0"/>
              </a:rPr>
              <a:t>Vi prioriterer indsatser til de borgere, der har brug for et længere tilløb for at finde sig til rette på en arbejdsplads. Vi mener, at flest mulige skal have løn for deres arbejdsindsats, og derfor fokuserer vi på at fremme arbejdet med at etablere lønnede timer hos virksomhederne, imens vi anser andre virksomhedsrettede indsatser som mulige skridt på vejen til lønnet beskæftigelse. </a:t>
            </a:r>
          </a:p>
          <a:p>
            <a:r>
              <a:rPr lang="da-DK" sz="6400" dirty="0">
                <a:effectLst/>
                <a:latin typeface="Calibri" panose="020F0502020204030204" pitchFamily="34" charset="0"/>
                <a:ea typeface="Calibri" panose="020F0502020204030204" pitchFamily="34" charset="0"/>
              </a:rPr>
              <a:t> </a:t>
            </a:r>
          </a:p>
          <a:p>
            <a:r>
              <a:rPr lang="da-DK" sz="6400" dirty="0">
                <a:effectLst/>
                <a:latin typeface="Calibri" panose="020F0502020204030204" pitchFamily="34" charset="0"/>
                <a:ea typeface="Calibri" panose="020F0502020204030204" pitchFamily="34" charset="0"/>
              </a:rPr>
              <a:t>Parallelt med de virksomhedsrettede indsatser skal vi </a:t>
            </a:r>
            <a:r>
              <a:rPr lang="da-DK" sz="6400" dirty="0">
                <a:effectLst/>
                <a:latin typeface="Segoe UI" panose="020B0502040204020203" pitchFamily="34" charset="0"/>
                <a:ea typeface="Calibri" panose="020F0502020204030204" pitchFamily="34" charset="0"/>
                <a:cs typeface="Segoe UI" panose="020B0502040204020203" pitchFamily="34" charset="0"/>
              </a:rPr>
              <a:t>sikre, at den enkelte får støtte til de udfordringer, der kan stå i vejen for arbejdsmarkedstilknytning, f.eks. psykisk sygdom, misbrug, kulturelle eller sociale problemstillinger</a:t>
            </a:r>
            <a:r>
              <a:rPr lang="da-DK" sz="6400" dirty="0">
                <a:effectLst/>
                <a:latin typeface="Calibri" panose="020F0502020204030204" pitchFamily="34" charset="0"/>
                <a:ea typeface="Calibri" panose="020F0502020204030204" pitchFamily="34" charset="0"/>
              </a:rPr>
              <a:t>, og vi tager altid udgangspunkt i, hvad den enkelte oplever som værende vigtigt at få afhjulpet. Vi prioriterer et tæt samarbejde både med de andre fagområder i kommunen og med eksterne parter som f.eks. privatpraktiserende læger og psykiatrien, så vi kan tilbyde borgerne en sammenhængende tværfaglig indsats.</a:t>
            </a:r>
          </a:p>
          <a:p>
            <a:r>
              <a:rPr lang="da-DK" sz="6400" dirty="0">
                <a:effectLst/>
                <a:latin typeface="Calibri" panose="020F0502020204030204" pitchFamily="34" charset="0"/>
                <a:ea typeface="Calibri" panose="020F0502020204030204" pitchFamily="34" charset="0"/>
              </a:rPr>
              <a:t> </a:t>
            </a:r>
          </a:p>
          <a:p>
            <a:r>
              <a:rPr lang="da-DK" sz="6400" dirty="0">
                <a:effectLst/>
                <a:latin typeface="Calibri" panose="020F0502020204030204" pitchFamily="34" charset="0"/>
                <a:ea typeface="Calibri" panose="020F0502020204030204" pitchFamily="34" charset="0"/>
              </a:rPr>
              <a:t>Vi skal kunne tilbyde rummelige optræningspladser i et tæt samspil med både offentlige og private virksomheder, hvor vi sørger for tæt opfølgning på den enkeltes forløb. Vi har indgået et partnerskab med én ekstern leverandør, der skal understøtte, at endnu flere borgere langt fra arbejdsmarkedet dels får en mere virksomhedsrettet indsats, dels får flere ordinære timer. Det er et afgørende fokusområde i Glostrup Kommunes beskæftigelsesindsats at sikre det fulde udbytte af dette partnerskab til gavn for både borgere og virksomheder.    </a:t>
            </a:r>
          </a:p>
          <a:p>
            <a:r>
              <a:rPr lang="da-DK" sz="6400" dirty="0">
                <a:effectLst/>
                <a:latin typeface="Calibri" panose="020F0502020204030204" pitchFamily="34" charset="0"/>
                <a:ea typeface="Calibri" panose="020F0502020204030204" pitchFamily="34" charset="0"/>
              </a:rPr>
              <a:t> </a:t>
            </a:r>
          </a:p>
          <a:p>
            <a:r>
              <a:rPr lang="da-DK" sz="6400" i="1" dirty="0">
                <a:effectLst/>
                <a:latin typeface="Calibri" panose="020F0502020204030204" pitchFamily="34" charset="0"/>
                <a:ea typeface="Calibri" panose="020F0502020204030204" pitchFamily="34" charset="0"/>
              </a:rPr>
              <a:t>Helt kort sagt: Alle borgere skal have mulighed for at blive en del af et arbejdsfællesskab, også når der er andre udfordringer, som skal understøttes parallelt via tværfaglige indsatser tilpasset den enkelte.</a:t>
            </a:r>
            <a:endParaRPr lang="da-DK" sz="6400" dirty="0">
              <a:effectLst/>
              <a:latin typeface="Calibri" panose="020F0502020204030204" pitchFamily="34" charset="0"/>
              <a:ea typeface="Calibri" panose="020F0502020204030204" pitchFamily="34" charset="0"/>
            </a:endParaRPr>
          </a:p>
          <a:p>
            <a:r>
              <a:rPr lang="da-DK" sz="6400" dirty="0">
                <a:effectLst/>
                <a:latin typeface="Calibri" panose="020F0502020204030204" pitchFamily="34" charset="0"/>
                <a:ea typeface="Calibri" panose="020F0502020204030204" pitchFamily="34" charset="0"/>
              </a:rPr>
              <a:t> </a:t>
            </a:r>
          </a:p>
          <a:p>
            <a:r>
              <a:rPr lang="da-DK" sz="1800" dirty="0">
                <a:effectLst/>
                <a:latin typeface="Calibri" panose="020F0502020204030204" pitchFamily="34" charset="0"/>
                <a:ea typeface="Calibri" panose="020F0502020204030204" pitchFamily="34" charset="0"/>
              </a:rPr>
              <a:t> </a:t>
            </a:r>
          </a:p>
          <a:p>
            <a:endParaRPr lang="da-DK" dirty="0"/>
          </a:p>
        </p:txBody>
      </p:sp>
      <p:sp>
        <p:nvSpPr>
          <p:cNvPr id="3" name="Titel 2">
            <a:extLst>
              <a:ext uri="{FF2B5EF4-FFF2-40B4-BE49-F238E27FC236}">
                <a16:creationId xmlns:a16="http://schemas.microsoft.com/office/drawing/2014/main" id="{5D6B3275-11F3-2B12-AE84-48EDF26EA29C}"/>
              </a:ext>
            </a:extLst>
          </p:cNvPr>
          <p:cNvSpPr>
            <a:spLocks noGrp="1"/>
          </p:cNvSpPr>
          <p:nvPr>
            <p:ph type="title"/>
          </p:nvPr>
        </p:nvSpPr>
        <p:spPr/>
        <p:txBody>
          <a:bodyPr/>
          <a:lstStyle/>
          <a:p>
            <a:r>
              <a:rPr lang="da-DK" dirty="0"/>
              <a:t>3. Borgere længere fra job</a:t>
            </a:r>
          </a:p>
        </p:txBody>
      </p:sp>
    </p:spTree>
    <p:extLst>
      <p:ext uri="{BB962C8B-B14F-4D97-AF65-F5344CB8AC3E}">
        <p14:creationId xmlns:p14="http://schemas.microsoft.com/office/powerpoint/2010/main" val="3437211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A84C877F-AB35-9BDF-6027-5419CB90D234}"/>
              </a:ext>
            </a:extLst>
          </p:cNvPr>
          <p:cNvSpPr>
            <a:spLocks noGrp="1"/>
          </p:cNvSpPr>
          <p:nvPr>
            <p:ph idx="1"/>
          </p:nvPr>
        </p:nvSpPr>
        <p:spPr/>
        <p:txBody>
          <a:bodyPr>
            <a:normAutofit fontScale="92500" lnSpcReduction="10000"/>
          </a:bodyPr>
          <a:lstStyle/>
          <a:p>
            <a:r>
              <a:rPr lang="da-DK" sz="1700" dirty="0">
                <a:effectLst/>
                <a:latin typeface="Calibri" panose="020F0502020204030204" pitchFamily="34" charset="0"/>
                <a:ea typeface="Calibri" panose="020F0502020204030204" pitchFamily="34" charset="0"/>
              </a:rPr>
              <a:t>En god start på arbejdslivet sætter spor for hele livet. Beskæftigelsesindsatsen for unge sigter mod, at de opnår en</a:t>
            </a:r>
            <a:r>
              <a:rPr lang="da-DK" sz="1700" dirty="0">
                <a:effectLst/>
                <a:latin typeface="Segoe UI" panose="020B0502040204020203" pitchFamily="34" charset="0"/>
                <a:ea typeface="Calibri" panose="020F0502020204030204" pitchFamily="34" charset="0"/>
                <a:cs typeface="Segoe UI" panose="020B0502040204020203" pitchFamily="34" charset="0"/>
              </a:rPr>
              <a:t> stærk tilknytning til arbejdsmarkedet</a:t>
            </a:r>
            <a:r>
              <a:rPr lang="da-DK" sz="1700" dirty="0">
                <a:effectLst/>
                <a:latin typeface="Calibri" panose="020F0502020204030204" pitchFamily="34" charset="0"/>
                <a:ea typeface="Calibri" panose="020F0502020204030204" pitchFamily="34" charset="0"/>
              </a:rPr>
              <a:t>. Derfor ser vi det som vores opgave at være med til at motivere de unge til uddannelse indenfor brancher med</a:t>
            </a:r>
            <a:r>
              <a:rPr lang="da-DK" sz="1700" b="1" dirty="0">
                <a:effectLst/>
                <a:latin typeface="Calibri" panose="020F0502020204030204" pitchFamily="34" charset="0"/>
                <a:ea typeface="Calibri" panose="020F0502020204030204" pitchFamily="34" charset="0"/>
              </a:rPr>
              <a:t> </a:t>
            </a:r>
            <a:r>
              <a:rPr lang="da-DK" sz="1700" dirty="0">
                <a:effectLst/>
                <a:latin typeface="Calibri" panose="020F0502020204030204" pitchFamily="34" charset="0"/>
                <a:ea typeface="Calibri" panose="020F0502020204030204" pitchFamily="34" charset="0"/>
              </a:rPr>
              <a:t>gode jobmuligheder. For nogle unge opstår motivationen til uddannelse gennem et arbejde, og derfor tilbyder vi hjælp til både ordinære job og til optrænings- eller inspirationspraktikker hos både offentlige og private virksomheder, for at den unge opnår viden og inspiration til sine fremtidige job- og uddannelsesmuligheder.</a:t>
            </a:r>
            <a:r>
              <a:rPr lang="da-DK" sz="1700" b="1" dirty="0">
                <a:effectLst/>
                <a:latin typeface="Calibri" panose="020F0502020204030204" pitchFamily="34" charset="0"/>
                <a:ea typeface="Calibri" panose="020F0502020204030204" pitchFamily="34" charset="0"/>
              </a:rPr>
              <a:t> </a:t>
            </a:r>
            <a:endParaRPr lang="da-DK" sz="1700" dirty="0">
              <a:effectLst/>
              <a:latin typeface="Calibri" panose="020F0502020204030204" pitchFamily="34" charset="0"/>
              <a:ea typeface="Calibri" panose="020F0502020204030204" pitchFamily="34" charset="0"/>
            </a:endParaRP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Vi tilrettelægger altid forløb tilpasset den enkelte unges situation, og for nogle unge involverer det et tæt samarbejde med andre fagområder i kommunen eller eksternt, herunder med psykiatrien. Vi vil styrke samarbejdet med de omkringliggende uddannelsesinstitutioner for at kunne tilrettelægge gode overgange til uddannelse samt eventuel løbende opfølgning med henblik på fastholdelse. </a:t>
            </a: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Vores mål er, at så få unge som muligt skal være på forsørgelse, og at ingen unge, der modtager forsørgelse, skal være overladt passivt til sig selv. Derfor møder vi alle unge med forventninger og tro på, at de kan komme videre i deres liv.  Vi understøtter en aktiv indsats tidligt i den unges ledighedsforløb for at reducere risikoen for langtidsledighed, og vi stiller både store og rimelige krav til de unge, der ikke har problemer, så de hurtigt kommer i gang med enten et job eller en uddannelse. Det tror vi på er bedst for den enkelte og for samfundet. </a:t>
            </a:r>
          </a:p>
          <a:p>
            <a:r>
              <a:rPr lang="da-DK" sz="1700" i="1" dirty="0">
                <a:effectLst/>
                <a:latin typeface="Calibri" panose="020F0502020204030204" pitchFamily="34" charset="0"/>
                <a:ea typeface="Calibri" panose="020F0502020204030204" pitchFamily="34" charset="0"/>
              </a:rPr>
              <a:t> </a:t>
            </a:r>
            <a:endParaRPr lang="da-DK" sz="1700" dirty="0">
              <a:effectLst/>
              <a:latin typeface="Calibri" panose="020F0502020204030204" pitchFamily="34" charset="0"/>
              <a:ea typeface="Calibri" panose="020F0502020204030204" pitchFamily="34" charset="0"/>
            </a:endParaRPr>
          </a:p>
          <a:p>
            <a:r>
              <a:rPr lang="da-DK" sz="1700" i="1" dirty="0">
                <a:effectLst/>
                <a:latin typeface="Calibri" panose="020F0502020204030204" pitchFamily="34" charset="0"/>
                <a:ea typeface="Calibri" panose="020F0502020204030204" pitchFamily="34" charset="0"/>
              </a:rPr>
              <a:t>Helt kort sagt: Alle unge skal som udgangspunkt være i job eller uddannelse, og de unge der modtager offentlig forsørgelse skal motiveres og støttes i at opnå job eller uddannelse, også når der er andre udfordringer, der skal afhjælpes parallelt.</a:t>
            </a:r>
            <a:endParaRPr lang="da-DK" sz="1700" dirty="0">
              <a:effectLst/>
              <a:latin typeface="Calibri" panose="020F0502020204030204" pitchFamily="34" charset="0"/>
              <a:ea typeface="Calibri" panose="020F0502020204030204" pitchFamily="34" charset="0"/>
            </a:endParaRPr>
          </a:p>
          <a:p>
            <a:endParaRPr lang="da-DK" dirty="0"/>
          </a:p>
        </p:txBody>
      </p:sp>
      <p:sp>
        <p:nvSpPr>
          <p:cNvPr id="3" name="Titel 2">
            <a:extLst>
              <a:ext uri="{FF2B5EF4-FFF2-40B4-BE49-F238E27FC236}">
                <a16:creationId xmlns:a16="http://schemas.microsoft.com/office/drawing/2014/main" id="{10DE099E-6D8E-82CF-9522-CBD559207197}"/>
              </a:ext>
            </a:extLst>
          </p:cNvPr>
          <p:cNvSpPr>
            <a:spLocks noGrp="1"/>
          </p:cNvSpPr>
          <p:nvPr>
            <p:ph type="title"/>
          </p:nvPr>
        </p:nvSpPr>
        <p:spPr/>
        <p:txBody>
          <a:bodyPr/>
          <a:lstStyle/>
          <a:p>
            <a:r>
              <a:rPr lang="da-DK" dirty="0"/>
              <a:t>4. Unge der ikke er </a:t>
            </a:r>
            <a:r>
              <a:rPr lang="da-DK" dirty="0" err="1"/>
              <a:t>igang</a:t>
            </a:r>
            <a:endParaRPr lang="da-DK" dirty="0"/>
          </a:p>
        </p:txBody>
      </p:sp>
    </p:spTree>
    <p:extLst>
      <p:ext uri="{BB962C8B-B14F-4D97-AF65-F5344CB8AC3E}">
        <p14:creationId xmlns:p14="http://schemas.microsoft.com/office/powerpoint/2010/main" val="2964628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a:extLst>
              <a:ext uri="{FF2B5EF4-FFF2-40B4-BE49-F238E27FC236}">
                <a16:creationId xmlns:a16="http://schemas.microsoft.com/office/drawing/2014/main" id="{D2C12A6D-BC1B-D35A-27B1-3AD8C4C77F0D}"/>
              </a:ext>
            </a:extLst>
          </p:cNvPr>
          <p:cNvSpPr>
            <a:spLocks noGrp="1"/>
          </p:cNvSpPr>
          <p:nvPr>
            <p:ph idx="1"/>
          </p:nvPr>
        </p:nvSpPr>
        <p:spPr/>
        <p:txBody>
          <a:bodyPr>
            <a:normAutofit fontScale="92500" lnSpcReduction="10000"/>
          </a:bodyPr>
          <a:lstStyle/>
          <a:p>
            <a:r>
              <a:rPr lang="da-DK" sz="1700" dirty="0">
                <a:effectLst/>
                <a:latin typeface="Calibri" panose="020F0502020204030204" pitchFamily="34" charset="0"/>
                <a:ea typeface="Calibri" panose="020F0502020204030204" pitchFamily="34" charset="0"/>
              </a:rPr>
              <a:t>Der skal være plads til alle på arbejdsmarkedet. Det gælder ikke mindst seniorer i slutningen af deres arbejdsliv, som vi ved i nogle tilfælde kan have vanskeligt ved komme tilbage i job, hvis de først bliver ledige.</a:t>
            </a: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I Glostrup Kommune har vi relativt få seniorer, der går på pension (førtidspension, seniorpension og efterløn m.v.) før folkepensionsalderen. Det betyder, at Glostrup Kommune har flere seniorer i beskæftigelse, men også lidt flere seniorer på forsørgelsesydelser end resten af landet. Derfor skal vi i Glostrup være særligt opmærksomme på at skabe endnu bedre forudsætninger for, at seniorer kan forblive på arbejdsmarkedet så længe de kan og ønsker det.</a:t>
            </a: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Vi har derfor fokus på hjælpe ledige seniorer tilbage på arbejdsmarkedet gennem effektive indsatser målrettet netop denne gruppe. Det kan være hjælp til opkvalificering i form af omskoling eller optræning på virksomheder til nye brancher, og vi tilbyder løbende sparring og inspiration i forhold til at få afklaret kompetencer og jobmuligheder. Vi samarbejder med relevante aktører om opgaven, herunder Senior Erhverv på Vestegnen, hvor seniorerne kan indgå i netværk med ligestillede.</a:t>
            </a:r>
          </a:p>
          <a:p>
            <a:r>
              <a:rPr lang="da-DK" sz="1700" dirty="0">
                <a:effectLst/>
                <a:latin typeface="Calibri" panose="020F0502020204030204" pitchFamily="34" charset="0"/>
                <a:ea typeface="Calibri" panose="020F0502020204030204" pitchFamily="34" charset="0"/>
              </a:rPr>
              <a:t> </a:t>
            </a:r>
          </a:p>
          <a:p>
            <a:r>
              <a:rPr lang="da-DK" sz="1700" dirty="0">
                <a:effectLst/>
                <a:latin typeface="Calibri" panose="020F0502020204030204" pitchFamily="34" charset="0"/>
                <a:ea typeface="Calibri" panose="020F0502020204030204" pitchFamily="34" charset="0"/>
              </a:rPr>
              <a:t>Samtidig arbejder vi med at understøtte de lokale virksomheder i at fastholde og rekruttere seniorer gennem en tæt kontakt og dialog, hvor vi blandt andet arbejder på at nedbryde myter om seniorer og fremhæve fordelene ved at have erfarne medarbejdere på arbejdspladsen og værdien af at have alsidige og rummelige arbejdsmiljøer. </a:t>
            </a:r>
          </a:p>
          <a:p>
            <a:r>
              <a:rPr lang="da-DK" sz="1700" dirty="0">
                <a:effectLst/>
                <a:latin typeface="Calibri" panose="020F0502020204030204" pitchFamily="34" charset="0"/>
                <a:ea typeface="Calibri" panose="020F0502020204030204" pitchFamily="34" charset="0"/>
              </a:rPr>
              <a:t> </a:t>
            </a:r>
          </a:p>
          <a:p>
            <a:r>
              <a:rPr lang="da-DK" sz="1700" i="1" dirty="0">
                <a:effectLst/>
                <a:latin typeface="Calibri" panose="020F0502020204030204" pitchFamily="34" charset="0"/>
                <a:ea typeface="Calibri" panose="020F0502020204030204" pitchFamily="34" charset="0"/>
              </a:rPr>
              <a:t>Helt kort sagt: Vi understøtter inkluderende arbejdsmiljøer, hvor der også er plads til seniorer, og vi har særligt fokus på at hjælpe ledige seniorer tilbage på arbejdsmarkedet.   </a:t>
            </a:r>
            <a:endParaRPr lang="da-DK" sz="1700" dirty="0">
              <a:effectLst/>
              <a:latin typeface="Calibri" panose="020F0502020204030204" pitchFamily="34" charset="0"/>
              <a:ea typeface="Calibri" panose="020F0502020204030204" pitchFamily="34" charset="0"/>
            </a:endParaRPr>
          </a:p>
          <a:p>
            <a:endParaRPr lang="da-DK" dirty="0"/>
          </a:p>
        </p:txBody>
      </p:sp>
      <p:sp>
        <p:nvSpPr>
          <p:cNvPr id="3" name="Titel 2">
            <a:extLst>
              <a:ext uri="{FF2B5EF4-FFF2-40B4-BE49-F238E27FC236}">
                <a16:creationId xmlns:a16="http://schemas.microsoft.com/office/drawing/2014/main" id="{D6CFC621-5909-AE95-14B2-2D2C7457ED5F}"/>
              </a:ext>
            </a:extLst>
          </p:cNvPr>
          <p:cNvSpPr>
            <a:spLocks noGrp="1"/>
          </p:cNvSpPr>
          <p:nvPr>
            <p:ph type="title"/>
          </p:nvPr>
        </p:nvSpPr>
        <p:spPr/>
        <p:txBody>
          <a:bodyPr/>
          <a:lstStyle/>
          <a:p>
            <a:r>
              <a:rPr lang="da-DK" dirty="0"/>
              <a:t>5. Seniorer</a:t>
            </a:r>
          </a:p>
        </p:txBody>
      </p:sp>
    </p:spTree>
    <p:extLst>
      <p:ext uri="{BB962C8B-B14F-4D97-AF65-F5344CB8AC3E}">
        <p14:creationId xmlns:p14="http://schemas.microsoft.com/office/powerpoint/2010/main" val="1664543094"/>
      </p:ext>
    </p:extLst>
  </p:cSld>
  <p:clrMapOvr>
    <a:masterClrMapping/>
  </p:clrMapOvr>
</p:sld>
</file>

<file path=ppt/theme/theme1.xml><?xml version="1.0" encoding="utf-8"?>
<a:theme xmlns:a="http://schemas.openxmlformats.org/drawingml/2006/main" name="Glostrup">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Præsentation</Template>
  <TotalTime>40</TotalTime>
  <Words>1843</Words>
  <Application>Microsoft Office PowerPoint</Application>
  <PresentationFormat>Brugerdefineret</PresentationFormat>
  <Paragraphs>54</Paragraphs>
  <Slides>7</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Segoe UI</vt:lpstr>
      <vt:lpstr>Glostrup</vt:lpstr>
      <vt:lpstr>Glostrup Kommunes beskæftigelsespolitik  2024-28</vt:lpstr>
      <vt:lpstr>Beskæftigelsespolitik 2024-28</vt:lpstr>
      <vt:lpstr>1. virksomhedssamarbejde</vt:lpstr>
      <vt:lpstr>2. Jobparate borgere</vt:lpstr>
      <vt:lpstr>3. Borgere længere fra job</vt:lpstr>
      <vt:lpstr>4. Unge der ikke er igang</vt:lpstr>
      <vt:lpstr>5. Seniorer</vt:lpstr>
    </vt:vector>
  </TitlesOfParts>
  <Company>Glostrup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Glostrup Kommunes flygtningepolitik  2024-28</dc:title>
  <dc:creator>Camilla Andersen</dc:creator>
  <cp:lastModifiedBy>Camilla Andersen</cp:lastModifiedBy>
  <cp:revision>2</cp:revision>
  <dcterms:created xsi:type="dcterms:W3CDTF">2024-05-03T07:21:17Z</dcterms:created>
  <dcterms:modified xsi:type="dcterms:W3CDTF">2024-06-10T11:15:59Z</dcterms:modified>
</cp:coreProperties>
</file>